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563" r:id="rId3"/>
    <p:sldId id="564" r:id="rId4"/>
    <p:sldId id="566" r:id="rId5"/>
    <p:sldId id="565" r:id="rId6"/>
    <p:sldId id="553" r:id="rId7"/>
    <p:sldId id="559" r:id="rId8"/>
    <p:sldId id="567" r:id="rId9"/>
    <p:sldId id="568" r:id="rId10"/>
    <p:sldId id="571" r:id="rId11"/>
    <p:sldId id="569" r:id="rId12"/>
    <p:sldId id="570" r:id="rId13"/>
    <p:sldId id="263" r:id="rId14"/>
    <p:sldId id="26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1581" autoAdjust="0"/>
  </p:normalViewPr>
  <p:slideViewPr>
    <p:cSldViewPr>
      <p:cViewPr>
        <p:scale>
          <a:sx n="66" d="100"/>
          <a:sy n="66" d="100"/>
        </p:scale>
        <p:origin x="1858" y="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85CFCC-6BDE-4FF1-8AA5-24CCEDC81638}" type="datetimeFigureOut">
              <a:rPr lang="ru-RU" smtClean="0"/>
              <a:t>19.05.2021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EB053C-B7E3-4065-AEAA-6B72EEDE6A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4011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EB053C-B7E3-4065-AEAA-6B72EEDE6AA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7225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Миссия - это предназначение, смысл существования организации (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Виханский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О. С.)</a:t>
            </a:r>
          </a:p>
          <a:p>
            <a:endParaRPr lang="ru-RU" dirty="0" smtClean="0"/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Видение (англ.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v</a:t>
            </a:r>
            <a:r>
              <a:rPr lang="ru-RU" sz="1200" b="1" kern="1200" dirty="0" err="1" smtClean="0">
                <a:solidFill>
                  <a:schemeClr val="tx1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ision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) -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это руководящая философия организации, обоснование существования фирмы, не сама цель, а скорее, чувство основной цели фирмы. То есть видение – это идеальная картина будущего, то состояние, которое может быть достигнуто при самых благоприятных условиях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EB053C-B7E3-4065-AEAA-6B72EEDE6AA6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40442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EB053C-B7E3-4065-AEAA-6B72EEDE6AA6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84950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EB053C-B7E3-4065-AEAA-6B72EEDE6AA6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4409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EB053C-B7E3-4065-AEAA-6B72EEDE6AA6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49515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EB053C-B7E3-4065-AEAA-6B72EEDE6AA6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4958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EB053C-B7E3-4065-AEAA-6B72EEDE6AA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0676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EB053C-B7E3-4065-AEAA-6B72EEDE6AA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417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EB053C-B7E3-4065-AEAA-6B72EEDE6AA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6012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EB053C-B7E3-4065-AEAA-6B72EEDE6AA6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7467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тки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19138" indent="-719138">
              <a:spcAft>
                <a:spcPts val="450"/>
              </a:spcAft>
            </a:pP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APAC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Организация по аккредитации Азиатско-Тихоокеанского региона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28650" indent="-628650">
              <a:spcAft>
                <a:spcPts val="450"/>
              </a:spcAft>
            </a:pP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ЕА         Европейская организация по аккредитации</a:t>
            </a:r>
          </a:p>
          <a:p>
            <a:pPr>
              <a:spcAft>
                <a:spcPts val="450"/>
              </a:spcAft>
            </a:pP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ARAC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Организация по аккредитации арабских стран</a:t>
            </a:r>
          </a:p>
          <a:p>
            <a:pPr>
              <a:spcAft>
                <a:spcPts val="450"/>
              </a:spcAft>
            </a:pP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AFRAC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Африканская организация по аккредитации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07219" indent="-607219">
              <a:spcAft>
                <a:spcPts val="450"/>
              </a:spcAft>
            </a:pP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SADCA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Организация по развитию аккредитации в Южно-Африканском регионе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07219" indent="-607219">
              <a:spcAft>
                <a:spcPts val="450"/>
              </a:spcAft>
            </a:pP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IAAC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Межамериканская организация по аккредитации</a:t>
            </a:r>
          </a:p>
          <a:p>
            <a:pPr marL="607219" indent="-607219">
              <a:spcAft>
                <a:spcPts val="450"/>
              </a:spcAft>
            </a:pP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ЕААС</a:t>
            </a:r>
            <a:r>
              <a:rPr lang="ru-RU" sz="12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 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–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Евразийское сотрудничество по аккредитации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91442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тки 1">
            <a:extLst>
              <a:ext uri="{FF2B5EF4-FFF2-40B4-BE49-F238E27FC236}">
                <a16:creationId xmlns="" xmlns:a16="http://schemas.microsoft.com/office/drawing/2014/main" id="{48587C94-24A0-461C-9305-A4268B6177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4695476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Инфраструктура - это 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термин, служащий для обозначения совокупности связанных между собой структур, отраслей или объектов, служащих для нормального функционирования любой системы в целом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Под инфраструктурой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аккредитации Евразийского региона понимаются национальные системы аккредитации государств Евразийского региона</a:t>
            </a:r>
            <a:endParaRPr lang="ru-RU" dirty="0" smtClean="0"/>
          </a:p>
          <a:p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Выбор миссии и целей организации является первым и самым ответственным решением при стратегическом планировании. Хорошо сформулированная миссия,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как правило, дает ответы на следующие вопросы</a:t>
            </a:r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1) </a:t>
            </a:r>
            <a:r>
              <a:rPr lang="ru-RU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Что мы делаем?</a:t>
            </a:r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2) </a:t>
            </a:r>
            <a:r>
              <a:rPr lang="ru-RU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Для кого мы это делаем?</a:t>
            </a:r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3) </a:t>
            </a:r>
            <a:r>
              <a:rPr lang="ru-RU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Где географически мы это делаем?</a:t>
            </a:r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4) </a:t>
            </a:r>
            <a:r>
              <a:rPr lang="ru-RU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Как мы это делаем? 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(Что делает ваш бизнес уникальным? Каковы наши конкурентные преимущества?)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5) </a:t>
            </a:r>
            <a:r>
              <a:rPr lang="ru-RU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Что мы не делаем, и не будем делать?</a:t>
            </a:r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EB053C-B7E3-4065-AEAA-6B72EEDE6AA6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37715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Хорошо сформулированная миссия,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как правило, дает ответы на следующие вопросы</a:t>
            </a:r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1) </a:t>
            </a:r>
            <a:r>
              <a:rPr lang="ru-RU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Что мы делаем?</a:t>
            </a:r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2) </a:t>
            </a:r>
            <a:r>
              <a:rPr lang="ru-RU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Для кого мы это делаем?</a:t>
            </a:r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3) </a:t>
            </a:r>
            <a:r>
              <a:rPr lang="ru-RU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Где географически мы это делаем?</a:t>
            </a:r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4) </a:t>
            </a:r>
            <a:r>
              <a:rPr lang="ru-RU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Как мы это делаем? 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(Что делает ваш бизнес уникальным? Каковы наши конкурентные преимущества?)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5) </a:t>
            </a:r>
            <a:r>
              <a:rPr lang="ru-RU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Что мы не делаем, и не будем делать?</a:t>
            </a:r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EB053C-B7E3-4065-AEAA-6B72EEDE6AA6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171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6220A-ED28-4B0F-8AF6-901716AE4442}" type="datetimeFigureOut">
              <a:rPr lang="ru-RU" smtClean="0"/>
              <a:t>19.05.2021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480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6220A-ED28-4B0F-8AF6-901716AE4442}" type="datetimeFigureOut">
              <a:rPr lang="ru-RU" smtClean="0"/>
              <a:t>19.05.2021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638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6220A-ED28-4B0F-8AF6-901716AE4442}" type="datetimeFigureOut">
              <a:rPr lang="ru-RU" smtClean="0"/>
              <a:t>19.05.2021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5605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6220A-ED28-4B0F-8AF6-901716AE4442}" type="datetimeFigureOut">
              <a:rPr lang="ru-RU" smtClean="0"/>
              <a:t>19.05.2021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185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6220A-ED28-4B0F-8AF6-901716AE4442}" type="datetimeFigureOut">
              <a:rPr lang="ru-RU" smtClean="0"/>
              <a:t>19.05.2021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178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6220A-ED28-4B0F-8AF6-901716AE4442}" type="datetimeFigureOut">
              <a:rPr lang="ru-RU" smtClean="0"/>
              <a:t>19.05.2021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184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6220A-ED28-4B0F-8AF6-901716AE4442}" type="datetimeFigureOut">
              <a:rPr lang="ru-RU" smtClean="0"/>
              <a:t>19.05.2021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296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6220A-ED28-4B0F-8AF6-901716AE4442}" type="datetimeFigureOut">
              <a:rPr lang="ru-RU" smtClean="0"/>
              <a:t>19.05.2021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071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6220A-ED28-4B0F-8AF6-901716AE4442}" type="datetimeFigureOut">
              <a:rPr lang="ru-RU" smtClean="0"/>
              <a:t>19.05.2021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465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6220A-ED28-4B0F-8AF6-901716AE4442}" type="datetimeFigureOut">
              <a:rPr lang="ru-RU" smtClean="0"/>
              <a:t>19.05.2021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276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6220A-ED28-4B0F-8AF6-901716AE4442}" type="datetimeFigureOut">
              <a:rPr lang="ru-RU" smtClean="0"/>
              <a:t>19.05.2021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393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A6220A-ED28-4B0F-8AF6-901716AE4442}" type="datetimeFigureOut">
              <a:rPr lang="ru-RU" smtClean="0"/>
              <a:t>19.05.2021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291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png"/><Relationship Id="rId7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g"/><Relationship Id="rId5" Type="http://schemas.openxmlformats.org/officeDocument/2006/relationships/image" Target="../media/image8.jpe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3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11" Type="http://schemas.openxmlformats.org/officeDocument/2006/relationships/image" Target="../media/image18.png"/><Relationship Id="rId5" Type="http://schemas.openxmlformats.org/officeDocument/2006/relationships/image" Target="../media/image9.jpg"/><Relationship Id="rId10" Type="http://schemas.openxmlformats.org/officeDocument/2006/relationships/image" Target="../media/image17.png"/><Relationship Id="rId4" Type="http://schemas.openxmlformats.org/officeDocument/2006/relationships/image" Target="../media/image14.jpeg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4826"/>
          <a:stretch>
            <a:fillRect/>
          </a:stretch>
        </p:blipFill>
        <p:spPr bwMode="auto">
          <a:xfrm>
            <a:off x="15010" y="29590"/>
            <a:ext cx="9144000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2048338"/>
            <a:ext cx="6192688" cy="3108854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>
                <a:latin typeface="+mn-lt"/>
                <a:cs typeface="Arial" panose="020B0604020202020204" pitchFamily="34" charset="0"/>
              </a:rPr>
              <a:t>Миссия, видение, ценности Евразийского сотрудничества по аккредитации</a:t>
            </a:r>
            <a:r>
              <a:rPr lang="en-US" sz="3600" dirty="0" smtClean="0">
                <a:latin typeface="+mn-lt"/>
                <a:cs typeface="Arial" panose="020B0604020202020204" pitchFamily="34" charset="0"/>
              </a:rPr>
              <a:t/>
            </a:r>
            <a:br>
              <a:rPr lang="en-US" sz="3600" dirty="0" smtClean="0">
                <a:latin typeface="+mn-lt"/>
                <a:cs typeface="Arial" panose="020B0604020202020204" pitchFamily="34" charset="0"/>
              </a:rPr>
            </a:br>
            <a:r>
              <a:rPr lang="x-none" sz="4400" b="1" dirty="0"/>
              <a:t/>
            </a:r>
            <a:br>
              <a:rPr lang="x-none" sz="4400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4" y="5373216"/>
            <a:ext cx="6912768" cy="1273696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2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Белорусский государственный центр аккредитации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200" b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13-е</a:t>
            </a:r>
            <a:r>
              <a:rPr kumimoji="0" lang="ru-RU" sz="2200" b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 заседание РГ РОА</a:t>
            </a:r>
            <a:endParaRPr kumimoji="0" lang="ru-RU" sz="2200" b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200" b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19.05.2021</a:t>
            </a:r>
            <a:endParaRPr kumimoji="0" lang="x-none" sz="22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cs typeface="Arial" panose="020B0604020202020204" pitchFamily="34" charset="0"/>
            </a:endParaRPr>
          </a:p>
          <a:p>
            <a:pPr algn="l"/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1048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Видение организации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ea typeface="Arial Unicode MS" panose="020B0604020202020204" pitchFamily="34" charset="-128"/>
                <a:cs typeface="Arial" panose="020B0604020202020204" pitchFamily="34" charset="0"/>
              </a:rPr>
              <a:t>Видение</a:t>
            </a:r>
            <a:r>
              <a:rPr lang="ru-RU" b="1" dirty="0"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ru-RU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– </a:t>
            </a:r>
            <a:r>
              <a:rPr lang="ru-RU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это </a:t>
            </a:r>
            <a:r>
              <a:rPr lang="ru-RU" dirty="0">
                <a:ea typeface="Arial Unicode MS" panose="020B0604020202020204" pitchFamily="34" charset="-128"/>
                <a:cs typeface="Arial" panose="020B0604020202020204" pitchFamily="34" charset="0"/>
              </a:rPr>
              <a:t>руководящая философия </a:t>
            </a:r>
            <a:r>
              <a:rPr lang="ru-RU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организации </a:t>
            </a:r>
          </a:p>
          <a:p>
            <a:r>
              <a:rPr lang="ru-RU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Видение </a:t>
            </a:r>
            <a:r>
              <a:rPr lang="ru-RU" dirty="0">
                <a:ea typeface="Arial Unicode MS" panose="020B0604020202020204" pitchFamily="34" charset="-128"/>
                <a:cs typeface="Arial" panose="020B0604020202020204" pitchFamily="34" charset="0"/>
              </a:rPr>
              <a:t>– это идеальная картина будущего, то состояние, которое может быть достигнуто при самых благоприятных условиях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72158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Видение ЕААС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7499176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Аккредитация </a:t>
            </a:r>
            <a:r>
              <a:rPr lang="ru-RU" dirty="0" smtClean="0"/>
              <a:t>члена </a:t>
            </a:r>
            <a:r>
              <a:rPr lang="ru-RU" dirty="0"/>
              <a:t>ЕААС является предпочитаемым (регуляторами и рынком) инструментом для обеспечения </a:t>
            </a:r>
            <a:r>
              <a:rPr lang="ru-RU" dirty="0" smtClean="0"/>
              <a:t>(технической?) компетентности </a:t>
            </a:r>
            <a:r>
              <a:rPr lang="ru-RU" dirty="0"/>
              <a:t>органов по оценке </a:t>
            </a:r>
            <a:r>
              <a:rPr lang="ru-RU" dirty="0" smtClean="0"/>
              <a:t>соответствия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56531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Ценности ЕААС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Добрая </a:t>
            </a:r>
            <a:r>
              <a:rPr lang="ru-RU" dirty="0" smtClean="0"/>
              <a:t>воля</a:t>
            </a:r>
            <a:endParaRPr lang="ru-RU" dirty="0"/>
          </a:p>
          <a:p>
            <a:r>
              <a:rPr lang="ru-RU" dirty="0" smtClean="0"/>
              <a:t>Единодушие</a:t>
            </a:r>
            <a:endParaRPr lang="ru-RU" dirty="0"/>
          </a:p>
          <a:p>
            <a:r>
              <a:rPr lang="ru-RU" dirty="0"/>
              <a:t>Равноправное </a:t>
            </a:r>
            <a:r>
              <a:rPr lang="ru-RU" dirty="0" smtClean="0"/>
              <a:t>партнерство</a:t>
            </a:r>
            <a:endParaRPr lang="ru-RU" dirty="0"/>
          </a:p>
          <a:p>
            <a:r>
              <a:rPr lang="ru-RU" dirty="0"/>
              <a:t>Командная </a:t>
            </a:r>
            <a:r>
              <a:rPr lang="ru-RU" dirty="0" smtClean="0"/>
              <a:t>работа</a:t>
            </a:r>
            <a:endParaRPr lang="ru-RU" dirty="0"/>
          </a:p>
          <a:p>
            <a:r>
              <a:rPr lang="ru-RU" dirty="0" smtClean="0"/>
              <a:t>Взаимоуважение</a:t>
            </a:r>
            <a:endParaRPr lang="ru-RU" dirty="0"/>
          </a:p>
          <a:p>
            <a:r>
              <a:rPr lang="ru-RU" dirty="0" smtClean="0"/>
              <a:t>Ответственность</a:t>
            </a:r>
          </a:p>
          <a:p>
            <a:r>
              <a:rPr lang="ru-RU" dirty="0" smtClean="0"/>
              <a:t>Честность/открытость/прозрачность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68485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13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076056" y="1196752"/>
            <a:ext cx="3420516" cy="34163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800" dirty="0">
                <a:latin typeface="Century Gothic" panose="020B0502020202020204" pitchFamily="34" charset="0"/>
              </a:rPr>
              <a:t>Не важно насколько медленно ты движешься, главное не останавливаться</a:t>
            </a:r>
          </a:p>
          <a:p>
            <a:endParaRPr lang="ru-RU" sz="2400" dirty="0">
              <a:latin typeface="Century Gothic" panose="020B0502020202020204" pitchFamily="34" charset="0"/>
            </a:endParaRPr>
          </a:p>
          <a:p>
            <a:r>
              <a:rPr lang="ru-RU" sz="2400" dirty="0">
                <a:latin typeface="Century Gothic" panose="020B0502020202020204" pitchFamily="34" charset="0"/>
              </a:rPr>
              <a:t>Конфуций</a:t>
            </a:r>
          </a:p>
        </p:txBody>
      </p:sp>
      <p:pic>
        <p:nvPicPr>
          <p:cNvPr id="10246" name="Picture 6" descr="Image result for конфуций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40" t="3087" r="28639"/>
          <a:stretch/>
        </p:blipFill>
        <p:spPr bwMode="auto">
          <a:xfrm>
            <a:off x="467544" y="1196752"/>
            <a:ext cx="4539824" cy="50131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27757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9B49980-3751-4C9F-9365-346214263E7B}"/>
              </a:ext>
            </a:extLst>
          </p:cNvPr>
          <p:cNvSpPr txBox="1">
            <a:spLocks/>
          </p:cNvSpPr>
          <p:nvPr/>
        </p:nvSpPr>
        <p:spPr>
          <a:xfrm>
            <a:off x="1331640" y="2492896"/>
            <a:ext cx="6728224" cy="1233675"/>
          </a:xfrm>
          <a:prstGeom prst="rect">
            <a:avLst/>
          </a:prstGeom>
        </p:spPr>
        <p:txBody>
          <a:bodyPr vert="horz" lIns="94435" tIns="47211" rIns="94435" bIns="4721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  <a:defRPr/>
            </a:pPr>
            <a:r>
              <a:rPr lang="ru-RU" sz="3200" b="1" dirty="0" smtClean="0">
                <a:solidFill>
                  <a:srgbClr val="4D4D4D"/>
                </a:solidFill>
                <a:cs typeface="Arial" pitchFamily="34" charset="0"/>
              </a:rPr>
              <a:t>СПАСИБО ЗА </a:t>
            </a:r>
            <a:r>
              <a:rPr lang="ru-RU" sz="3200" b="1" dirty="0">
                <a:solidFill>
                  <a:srgbClr val="4D4D4D"/>
                </a:solidFill>
                <a:cs typeface="Arial" pitchFamily="34" charset="0"/>
              </a:rPr>
              <a:t>ВНИМАНИЕ!</a:t>
            </a:r>
            <a:endParaRPr lang="en-US" sz="3200" b="1" dirty="0">
              <a:solidFill>
                <a:srgbClr val="4D4D4D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91878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5113" t="9400" r="35038" b="12919"/>
          <a:stretch/>
        </p:blipFill>
        <p:spPr>
          <a:xfrm>
            <a:off x="467544" y="584683"/>
            <a:ext cx="8352928" cy="6098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66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700" dirty="0"/>
              <a:t>IAF/ILAC </a:t>
            </a:r>
            <a:r>
              <a:rPr lang="en-US" sz="2700" dirty="0" smtClean="0"/>
              <a:t>A1:03/2020 </a:t>
            </a:r>
            <a:r>
              <a:rPr lang="ru-RU" sz="2700" dirty="0"/>
              <a:t>Многосторонние соглашения IAF/ILAC о взаимном признании (соглашения): требования и </a:t>
            </a:r>
            <a:r>
              <a:rPr lang="ru-RU" sz="2700" dirty="0" smtClean="0"/>
              <a:t>процедуры</a:t>
            </a:r>
            <a:r>
              <a:rPr lang="en-US" sz="2700" dirty="0" smtClean="0"/>
              <a:t> </a:t>
            </a:r>
            <a:r>
              <a:rPr lang="ru-RU" sz="2700" dirty="0" smtClean="0"/>
              <a:t>оценки </a:t>
            </a:r>
            <a:r>
              <a:rPr lang="ru-RU" sz="2700" dirty="0"/>
              <a:t>региональной </a:t>
            </a:r>
            <a:r>
              <a:rPr lang="ru-RU" sz="2700" dirty="0" smtClean="0"/>
              <a:t>группы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35231" t="12160" r="30907" b="23441"/>
          <a:stretch/>
        </p:blipFill>
        <p:spPr>
          <a:xfrm>
            <a:off x="258871" y="1600200"/>
            <a:ext cx="4230791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27951" t="31800" r="23225" b="19201"/>
          <a:stretch/>
        </p:blipFill>
        <p:spPr>
          <a:xfrm>
            <a:off x="4646503" y="3628063"/>
            <a:ext cx="4238626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94381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ЕААС согласно Устава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7931224" cy="506916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/>
              <a:t>2.1 </a:t>
            </a:r>
            <a:r>
              <a:rPr lang="ru-RU" dirty="0"/>
              <a:t>Целями Ассоциации являются: 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712788" indent="-712788">
              <a:buNone/>
            </a:pPr>
            <a:r>
              <a:rPr lang="ru-RU" dirty="0"/>
              <a:t>2.1.1 создание благоприятных условий для </a:t>
            </a:r>
            <a:r>
              <a:rPr lang="ru-RU" b="1" dirty="0"/>
              <a:t>наращивания торгово-экономического сотрудничества </a:t>
            </a:r>
            <a:r>
              <a:rPr lang="ru-RU" dirty="0"/>
              <a:t>в Евразийском </a:t>
            </a:r>
            <a:r>
              <a:rPr lang="ru-RU" dirty="0" smtClean="0"/>
              <a:t>регионе;</a:t>
            </a:r>
            <a:endParaRPr lang="ru-RU" dirty="0"/>
          </a:p>
          <a:p>
            <a:pPr marL="627063" indent="-627063">
              <a:buNone/>
            </a:pPr>
            <a:r>
              <a:rPr lang="ru-RU" dirty="0"/>
              <a:t>2.1.2 обеспечение для органов по аккредитации-членов Ассоциации статуса подписантов договорённостей о взаимном </a:t>
            </a:r>
            <a:r>
              <a:rPr lang="ru-RU" b="1" dirty="0"/>
              <a:t>признании в международных организациях по аккредитации </a:t>
            </a:r>
            <a:r>
              <a:rPr lang="en-US" b="1" dirty="0"/>
              <a:t>IAF</a:t>
            </a:r>
            <a:r>
              <a:rPr lang="ru-RU" b="1" dirty="0"/>
              <a:t> и </a:t>
            </a:r>
            <a:r>
              <a:rPr lang="en-US" b="1" dirty="0"/>
              <a:t>ILAC</a:t>
            </a:r>
            <a:r>
              <a:rPr lang="ru-RU" dirty="0"/>
              <a:t>;</a:t>
            </a:r>
          </a:p>
          <a:p>
            <a:pPr marL="627063" indent="-627063">
              <a:buNone/>
            </a:pPr>
            <a:r>
              <a:rPr lang="ru-RU" dirty="0"/>
              <a:t>2.1.3 содействие </a:t>
            </a:r>
            <a:r>
              <a:rPr lang="ru-RU" b="1" dirty="0"/>
              <a:t>развитию систем аккредитации </a:t>
            </a:r>
            <a:r>
              <a:rPr lang="ru-RU" dirty="0"/>
              <a:t>стран региона;</a:t>
            </a:r>
          </a:p>
          <a:p>
            <a:pPr marL="627063" indent="-627063">
              <a:buNone/>
            </a:pPr>
            <a:r>
              <a:rPr lang="ru-RU" dirty="0"/>
              <a:t>2.1.4 создание условий для </a:t>
            </a:r>
            <a:r>
              <a:rPr lang="ru-RU" b="1" dirty="0"/>
              <a:t>профессионального взаимодействия </a:t>
            </a:r>
            <a:r>
              <a:rPr lang="ru-RU" dirty="0"/>
              <a:t>участников систем аккредитации стран региона.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65529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Миссия организации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Миссия – четко сформулированный смысл существования организации, констатация ее предназначения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dirty="0"/>
              <a:t>МИССИЯ МГС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Устранение</a:t>
            </a:r>
            <a:r>
              <a:rPr lang="ru-RU" b="1" dirty="0"/>
              <a:t> </a:t>
            </a:r>
            <a:r>
              <a:rPr lang="ru-RU" dirty="0"/>
              <a:t>технических барьеров и развитие свободной торговли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Открытый технический диалог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Развитие благоприятной инфраструктуры качества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Сотрудничество на всех уровнях с регуляторами и организациями по стандартизации, метрологии аккредитации и оценке </a:t>
            </a:r>
            <a:r>
              <a:rPr lang="ru-RU" dirty="0" smtClean="0"/>
              <a:t>соответствия</a:t>
            </a: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7406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165912" y="7036742"/>
            <a:ext cx="1600200" cy="273844"/>
          </a:xfrm>
        </p:spPr>
        <p:txBody>
          <a:bodyPr/>
          <a:lstStyle/>
          <a:p>
            <a:fld id="{7B8B8124-6597-4820-97AE-F5F4C2EA7B42}" type="slidenum">
              <a:rPr lang="ru-RU" smtClean="0"/>
              <a:t>6</a:t>
            </a:fld>
            <a:endParaRPr lang="ru-RU"/>
          </a:p>
        </p:txBody>
      </p:sp>
      <p:grpSp>
        <p:nvGrpSpPr>
          <p:cNvPr id="13" name="Группа 12">
            <a:extLst>
              <a:ext uri="{FF2B5EF4-FFF2-40B4-BE49-F238E27FC236}">
                <a16:creationId xmlns="" xmlns:a16="http://schemas.microsoft.com/office/drawing/2014/main" id="{F5189800-BD2D-4A1F-A13A-2DF0B8B7A8C6}"/>
              </a:ext>
            </a:extLst>
          </p:cNvPr>
          <p:cNvGrpSpPr/>
          <p:nvPr/>
        </p:nvGrpSpPr>
        <p:grpSpPr>
          <a:xfrm>
            <a:off x="1259632" y="1848413"/>
            <a:ext cx="7920880" cy="4820947"/>
            <a:chOff x="5965678" y="3362871"/>
            <a:chExt cx="5798116" cy="3104694"/>
          </a:xfrm>
        </p:grpSpPr>
        <p:pic>
          <p:nvPicPr>
            <p:cNvPr id="11" name="Рисунок 10">
              <a:extLst>
                <a:ext uri="{FF2B5EF4-FFF2-40B4-BE49-F238E27FC236}">
                  <a16:creationId xmlns="" xmlns:a16="http://schemas.microsoft.com/office/drawing/2014/main" id="{0E482DA4-356C-4653-9D7F-CAE492E07ED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65678" y="3362871"/>
              <a:ext cx="5798116" cy="3104694"/>
            </a:xfrm>
            <a:prstGeom prst="rect">
              <a:avLst/>
            </a:prstGeom>
          </p:spPr>
        </p:pic>
        <p:sp>
          <p:nvSpPr>
            <p:cNvPr id="20" name="Овал 19">
              <a:extLst>
                <a:ext uri="{FF2B5EF4-FFF2-40B4-BE49-F238E27FC236}">
                  <a16:creationId xmlns="" xmlns:a16="http://schemas.microsoft.com/office/drawing/2014/main" id="{C053BEA6-5614-4AAD-A945-EB53D6091544}"/>
                </a:ext>
              </a:extLst>
            </p:cNvPr>
            <p:cNvSpPr/>
            <p:nvPr/>
          </p:nvSpPr>
          <p:spPr>
            <a:xfrm>
              <a:off x="6305550" y="4186238"/>
              <a:ext cx="596688" cy="442912"/>
            </a:xfrm>
            <a:prstGeom prst="ellipse">
              <a:avLst/>
            </a:prstGeom>
            <a:noFill/>
            <a:ln w="28575"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 sz="1350" dirty="0">
                <a:ln>
                  <a:solidFill>
                    <a:srgbClr val="FF66FF"/>
                  </a:solidFill>
                </a:ln>
                <a:noFill/>
              </a:endParaRPr>
            </a:p>
          </p:txBody>
        </p:sp>
        <p:sp>
          <p:nvSpPr>
            <p:cNvPr id="16" name="Овал 15">
              <a:extLst>
                <a:ext uri="{FF2B5EF4-FFF2-40B4-BE49-F238E27FC236}">
                  <a16:creationId xmlns="" xmlns:a16="http://schemas.microsoft.com/office/drawing/2014/main" id="{DD9FC1A9-5367-4A65-A0F7-F4BB86210407}"/>
                </a:ext>
              </a:extLst>
            </p:cNvPr>
            <p:cNvSpPr/>
            <p:nvPr/>
          </p:nvSpPr>
          <p:spPr>
            <a:xfrm>
              <a:off x="6588385" y="5557205"/>
              <a:ext cx="816729" cy="532281"/>
            </a:xfrm>
            <a:prstGeom prst="ellipse">
              <a:avLst/>
            </a:prstGeom>
            <a:noFill/>
            <a:ln w="28575">
              <a:solidFill>
                <a:srgbClr val="66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 sz="1350">
                <a:ln>
                  <a:solidFill>
                    <a:srgbClr val="FF66FF"/>
                  </a:solidFill>
                </a:ln>
                <a:solidFill>
                  <a:srgbClr val="843C0C"/>
                </a:solidFill>
              </a:endParaRPr>
            </a:p>
          </p:txBody>
        </p:sp>
        <p:sp>
          <p:nvSpPr>
            <p:cNvPr id="17" name="Овал 16">
              <a:extLst>
                <a:ext uri="{FF2B5EF4-FFF2-40B4-BE49-F238E27FC236}">
                  <a16:creationId xmlns="" xmlns:a16="http://schemas.microsoft.com/office/drawing/2014/main" id="{2A0350E7-73FA-477F-AEA6-E5399064CBF0}"/>
                </a:ext>
              </a:extLst>
            </p:cNvPr>
            <p:cNvSpPr/>
            <p:nvPr/>
          </p:nvSpPr>
          <p:spPr>
            <a:xfrm>
              <a:off x="6848475" y="3519489"/>
              <a:ext cx="3876675" cy="2843212"/>
            </a:xfrm>
            <a:prstGeom prst="ellipse">
              <a:avLst/>
            </a:prstGeom>
            <a:noFill/>
            <a:ln w="28575"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 sz="1350">
                <a:ln>
                  <a:solidFill>
                    <a:srgbClr val="FF66FF"/>
                  </a:solidFill>
                </a:ln>
                <a:noFill/>
              </a:endParaRPr>
            </a:p>
          </p:txBody>
        </p:sp>
        <p:sp>
          <p:nvSpPr>
            <p:cNvPr id="18" name="Овал 17">
              <a:extLst>
                <a:ext uri="{FF2B5EF4-FFF2-40B4-BE49-F238E27FC236}">
                  <a16:creationId xmlns="" xmlns:a16="http://schemas.microsoft.com/office/drawing/2014/main" id="{BB9ACE05-021E-43AF-A1D6-B1FF380E9A42}"/>
                </a:ext>
              </a:extLst>
            </p:cNvPr>
            <p:cNvSpPr/>
            <p:nvPr/>
          </p:nvSpPr>
          <p:spPr>
            <a:xfrm>
              <a:off x="9572628" y="3495675"/>
              <a:ext cx="2082944" cy="2843213"/>
            </a:xfrm>
            <a:prstGeom prst="ellipse">
              <a:avLst/>
            </a:prstGeom>
            <a:noFill/>
            <a:ln w="28575">
              <a:solidFill>
                <a:srgbClr val="AC00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 sz="1350">
                <a:ln>
                  <a:solidFill>
                    <a:srgbClr val="FF66FF"/>
                  </a:solidFill>
                </a:ln>
                <a:noFill/>
              </a:endParaRPr>
            </a:p>
          </p:txBody>
        </p:sp>
        <p:sp>
          <p:nvSpPr>
            <p:cNvPr id="27" name="Овал 26">
              <a:extLst>
                <a:ext uri="{FF2B5EF4-FFF2-40B4-BE49-F238E27FC236}">
                  <a16:creationId xmlns="" xmlns:a16="http://schemas.microsoft.com/office/drawing/2014/main" id="{46B90CA6-C618-4C2F-B334-95DABC2883C2}"/>
                </a:ext>
              </a:extLst>
            </p:cNvPr>
            <p:cNvSpPr/>
            <p:nvPr/>
          </p:nvSpPr>
          <p:spPr>
            <a:xfrm>
              <a:off x="6119022" y="4664962"/>
              <a:ext cx="1047750" cy="1409699"/>
            </a:xfrm>
            <a:prstGeom prst="ellipse">
              <a:avLst/>
            </a:prstGeom>
            <a:noFill/>
            <a:ln w="28575"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 sz="1350">
                <a:ln>
                  <a:solidFill>
                    <a:srgbClr val="FF66FF"/>
                  </a:solidFill>
                </a:ln>
                <a:noFill/>
              </a:endParaRPr>
            </a:p>
          </p:txBody>
        </p:sp>
        <p:sp>
          <p:nvSpPr>
            <p:cNvPr id="28" name="Овал 27">
              <a:extLst>
                <a:ext uri="{FF2B5EF4-FFF2-40B4-BE49-F238E27FC236}">
                  <a16:creationId xmlns="" xmlns:a16="http://schemas.microsoft.com/office/drawing/2014/main" id="{C7A74B42-6564-4192-995F-D287C9DA700A}"/>
                </a:ext>
              </a:extLst>
            </p:cNvPr>
            <p:cNvSpPr/>
            <p:nvPr/>
          </p:nvSpPr>
          <p:spPr>
            <a:xfrm>
              <a:off x="6018388" y="4700588"/>
              <a:ext cx="1386726" cy="602243"/>
            </a:xfrm>
            <a:prstGeom prst="ellipse">
              <a:avLst/>
            </a:prstGeom>
            <a:noFill/>
            <a:ln w="28575">
              <a:solidFill>
                <a:srgbClr val="CC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 sz="1350">
                <a:ln>
                  <a:solidFill>
                    <a:srgbClr val="FF66FF"/>
                  </a:solidFill>
                </a:ln>
                <a:noFill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="" xmlns:a16="http://schemas.microsoft.com/office/drawing/2014/main" id="{DE53C53A-A71E-4735-91B4-421DF5BDC931}"/>
                </a:ext>
              </a:extLst>
            </p:cNvPr>
            <p:cNvSpPr txBox="1"/>
            <p:nvPr/>
          </p:nvSpPr>
          <p:spPr>
            <a:xfrm>
              <a:off x="6322203" y="4261933"/>
              <a:ext cx="563381" cy="29731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b="1" dirty="0"/>
                <a:t>EA</a:t>
              </a:r>
              <a:endParaRPr lang="ru-RU" sz="1200" b="1" dirty="0"/>
            </a:p>
          </p:txBody>
        </p:sp>
        <p:sp>
          <p:nvSpPr>
            <p:cNvPr id="32" name="TextBox 31">
              <a:extLst>
                <a:ext uri="{FF2B5EF4-FFF2-40B4-BE49-F238E27FC236}">
                  <a16:creationId xmlns="" xmlns:a16="http://schemas.microsoft.com/office/drawing/2014/main" id="{8E41D9E1-1A2F-4D30-90A2-9D9D5CFC344F}"/>
                </a:ext>
              </a:extLst>
            </p:cNvPr>
            <p:cNvSpPr txBox="1"/>
            <p:nvPr/>
          </p:nvSpPr>
          <p:spPr>
            <a:xfrm>
              <a:off x="6305550" y="4853053"/>
              <a:ext cx="819387" cy="29731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b="1" dirty="0"/>
                <a:t>ARAC</a:t>
              </a:r>
              <a:endParaRPr lang="ru-RU" sz="1200" b="1" dirty="0"/>
            </a:p>
          </p:txBody>
        </p:sp>
        <p:sp>
          <p:nvSpPr>
            <p:cNvPr id="33" name="TextBox 32">
              <a:extLst>
                <a:ext uri="{FF2B5EF4-FFF2-40B4-BE49-F238E27FC236}">
                  <a16:creationId xmlns="" xmlns:a16="http://schemas.microsoft.com/office/drawing/2014/main" id="{BA7D43A6-4444-4A27-88A4-917C6F17DECB}"/>
                </a:ext>
              </a:extLst>
            </p:cNvPr>
            <p:cNvSpPr txBox="1"/>
            <p:nvPr/>
          </p:nvSpPr>
          <p:spPr>
            <a:xfrm>
              <a:off x="6238241" y="5266161"/>
              <a:ext cx="819387" cy="29731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b="1" dirty="0"/>
                <a:t>AFRAC</a:t>
              </a:r>
              <a:endParaRPr lang="ru-RU" sz="1200" b="1" dirty="0"/>
            </a:p>
          </p:txBody>
        </p:sp>
        <p:sp>
          <p:nvSpPr>
            <p:cNvPr id="34" name="TextBox 33">
              <a:extLst>
                <a:ext uri="{FF2B5EF4-FFF2-40B4-BE49-F238E27FC236}">
                  <a16:creationId xmlns="" xmlns:a16="http://schemas.microsoft.com/office/drawing/2014/main" id="{B94529F3-6FA8-4030-A885-1D99A7AA2ED7}"/>
                </a:ext>
              </a:extLst>
            </p:cNvPr>
            <p:cNvSpPr txBox="1"/>
            <p:nvPr/>
          </p:nvSpPr>
          <p:spPr>
            <a:xfrm>
              <a:off x="6603893" y="5668382"/>
              <a:ext cx="819387" cy="29731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b="1" dirty="0"/>
                <a:t>SADCA</a:t>
              </a:r>
              <a:endParaRPr lang="ru-RU" sz="1200" b="1" dirty="0"/>
            </a:p>
          </p:txBody>
        </p:sp>
        <p:sp>
          <p:nvSpPr>
            <p:cNvPr id="35" name="TextBox 34">
              <a:extLst>
                <a:ext uri="{FF2B5EF4-FFF2-40B4-BE49-F238E27FC236}">
                  <a16:creationId xmlns="" xmlns:a16="http://schemas.microsoft.com/office/drawing/2014/main" id="{7BC9E896-71CC-4260-8A31-0E2CD24F645F}"/>
                </a:ext>
              </a:extLst>
            </p:cNvPr>
            <p:cNvSpPr txBox="1"/>
            <p:nvPr/>
          </p:nvSpPr>
          <p:spPr>
            <a:xfrm>
              <a:off x="8449108" y="4746742"/>
              <a:ext cx="819387" cy="3369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800" b="1" dirty="0">
                  <a:latin typeface="Arial Narrow" panose="020B0606020202030204" pitchFamily="34" charset="0"/>
                </a:rPr>
                <a:t>APAC</a:t>
              </a:r>
              <a:endParaRPr lang="ru-RU" sz="1500" b="1" dirty="0">
                <a:latin typeface="Arial Narrow" panose="020B0606020202030204" pitchFamily="34" charset="0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="" xmlns:a16="http://schemas.microsoft.com/office/drawing/2014/main" id="{E8B2BADD-FE59-4A44-BC55-EF4A6D88460A}"/>
                </a:ext>
              </a:extLst>
            </p:cNvPr>
            <p:cNvSpPr txBox="1"/>
            <p:nvPr/>
          </p:nvSpPr>
          <p:spPr>
            <a:xfrm>
              <a:off x="10722082" y="4746742"/>
              <a:ext cx="819387" cy="3369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800" b="1" dirty="0">
                  <a:latin typeface="Arial Narrow" panose="020B0606020202030204" pitchFamily="34" charset="0"/>
                </a:rPr>
                <a:t>IAAC</a:t>
              </a:r>
              <a:endParaRPr lang="ru-RU" sz="2800" b="1" dirty="0">
                <a:latin typeface="Arial Narrow" panose="020B0606020202030204" pitchFamily="34" charset="0"/>
              </a:endParaRPr>
            </a:p>
          </p:txBody>
        </p:sp>
        <p:sp>
          <p:nvSpPr>
            <p:cNvPr id="37" name="Овал 36">
              <a:extLst>
                <a:ext uri="{FF2B5EF4-FFF2-40B4-BE49-F238E27FC236}">
                  <a16:creationId xmlns="" xmlns:a16="http://schemas.microsoft.com/office/drawing/2014/main" id="{39290C7A-AE22-4B3D-97AE-B8FFD8182B9D}"/>
                </a:ext>
              </a:extLst>
            </p:cNvPr>
            <p:cNvSpPr/>
            <p:nvPr/>
          </p:nvSpPr>
          <p:spPr>
            <a:xfrm>
              <a:off x="6825077" y="4036342"/>
              <a:ext cx="1144173" cy="523756"/>
            </a:xfrm>
            <a:prstGeom prst="ellipse">
              <a:avLst/>
            </a:prstGeom>
            <a:noFill/>
            <a:ln w="28575">
              <a:solidFill>
                <a:srgbClr val="0099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 sz="1350" dirty="0">
                <a:ln>
                  <a:solidFill>
                    <a:srgbClr val="FF66FF"/>
                  </a:solidFill>
                </a:ln>
                <a:noFill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="" xmlns:a16="http://schemas.microsoft.com/office/drawing/2014/main" id="{89806086-8D43-430E-B254-974258A0FF86}"/>
                </a:ext>
              </a:extLst>
            </p:cNvPr>
            <p:cNvSpPr txBox="1"/>
            <p:nvPr/>
          </p:nvSpPr>
          <p:spPr>
            <a:xfrm>
              <a:off x="7030557" y="4149564"/>
              <a:ext cx="737824" cy="29731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ru-RU" sz="2400" b="1" dirty="0"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ЕААС</a:t>
              </a:r>
              <a:endParaRPr lang="ru-RU" sz="1200" b="1" dirty="0"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</p:grpSp>
      <p:sp>
        <p:nvSpPr>
          <p:cNvPr id="41" name="Прямоугольник: скругленные углы 4">
            <a:extLst>
              <a:ext uri="{FF2B5EF4-FFF2-40B4-BE49-F238E27FC236}">
                <a16:creationId xmlns="" xmlns:a16="http://schemas.microsoft.com/office/drawing/2014/main" id="{625F479D-6569-4EE2-866B-9DED4C1ADED6}"/>
              </a:ext>
            </a:extLst>
          </p:cNvPr>
          <p:cNvSpPr txBox="1"/>
          <p:nvPr/>
        </p:nvSpPr>
        <p:spPr>
          <a:xfrm>
            <a:off x="0" y="166386"/>
            <a:ext cx="9144000" cy="920979"/>
          </a:xfrm>
          <a:prstGeom prst="rect">
            <a:avLst/>
          </a:prstGeom>
          <a:noFill/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spcFirstLastPara="0" vert="horz" wrap="square" lIns="40005" tIns="40005" rIns="40005" bIns="40005" numCol="1" spcCol="1270" anchor="ctr" anchorCtr="0">
            <a:noAutofit/>
          </a:bodyPr>
          <a:lstStyle/>
          <a:p>
            <a:pPr marL="336947" algn="ctr" defTabSz="466725">
              <a:spcBef>
                <a:spcPct val="0"/>
              </a:spcBef>
            </a:pPr>
            <a:r>
              <a:rPr lang="ru-RU" sz="2400" b="1" dirty="0" smtClean="0">
                <a:solidFill>
                  <a:schemeClr val="tx1"/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РЕГИОНАЛЬНЫЕ </a:t>
            </a:r>
            <a:r>
              <a:rPr lang="ru-RU" sz="2400" b="1" dirty="0">
                <a:solidFill>
                  <a:schemeClr val="tx1"/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ОРГАНИЗАЦИИ ПО </a:t>
            </a:r>
            <a:r>
              <a:rPr lang="ru-RU" sz="2400" b="1" dirty="0" smtClean="0">
                <a:solidFill>
                  <a:schemeClr val="tx1"/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АККРЕДИТАЦИИ,</a:t>
            </a:r>
          </a:p>
          <a:p>
            <a:pPr marL="336947" algn="ctr" defTabSz="466725">
              <a:spcBef>
                <a:spcPct val="0"/>
              </a:spcBef>
            </a:pPr>
            <a:r>
              <a:rPr lang="ru-RU" sz="2400" b="1" dirty="0" smtClean="0">
                <a:solidFill>
                  <a:schemeClr val="tx1"/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ПРИЗНАННЫЕ </a:t>
            </a:r>
            <a:r>
              <a:rPr lang="en-US" sz="2400" b="1" dirty="0" smtClean="0">
                <a:solidFill>
                  <a:schemeClr val="tx1"/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ILAC </a:t>
            </a:r>
            <a:r>
              <a:rPr lang="ru-RU" sz="2400" b="1" dirty="0" smtClean="0">
                <a:solidFill>
                  <a:schemeClr val="tx1"/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и </a:t>
            </a:r>
            <a:r>
              <a:rPr lang="en-US" sz="2400" b="1" dirty="0" smtClean="0">
                <a:solidFill>
                  <a:schemeClr val="tx1"/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IAF</a:t>
            </a:r>
            <a:endParaRPr lang="ru-RU" sz="2400" b="1" dirty="0">
              <a:solidFill>
                <a:schemeClr val="tx1"/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22" name="Объект 5">
            <a:extLst>
              <a:ext uri="{FF2B5EF4-FFF2-40B4-BE49-F238E27FC236}">
                <a16:creationId xmlns="" xmlns:a16="http://schemas.microsoft.com/office/drawing/2014/main" id="{FCE3C0C8-7BB6-437D-AF7D-02BB5E0A329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8648" y="1513013"/>
            <a:ext cx="1006632" cy="422425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7ABCC93B-E653-4442-8B15-1A155D38E7B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044" y="4061374"/>
            <a:ext cx="808599" cy="570884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="" xmlns:a16="http://schemas.microsoft.com/office/drawing/2014/main" id="{CA73D3B2-6378-4A72-AE7C-17F0C5E9A7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41" y="4662620"/>
            <a:ext cx="1218146" cy="608234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A6377BF1-767B-4F35-85A9-0EBF595D1B2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689" y="5298559"/>
            <a:ext cx="774577" cy="774577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D73B4C60-63CE-4FA3-933A-09535A02CD4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9151" y="1426188"/>
            <a:ext cx="861497" cy="522119"/>
          </a:xfrm>
          <a:prstGeom prst="rect">
            <a:avLst/>
          </a:prstGeom>
        </p:spPr>
      </p:pic>
      <p:pic>
        <p:nvPicPr>
          <p:cNvPr id="30" name="Picture 2" descr="European co-operation for Accreditation - European Accreditation">
            <a:extLst>
              <a:ext uri="{FF2B5EF4-FFF2-40B4-BE49-F238E27FC236}">
                <a16:creationId xmlns="" xmlns:a16="http://schemas.microsoft.com/office/drawing/2014/main" id="{CB985ED2-FA59-494B-AA5D-850BE7C29B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46" y="3097272"/>
            <a:ext cx="1465189" cy="614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072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МИССИИ, ВИДЕНИЕ, ЦЕННОСТИ РОА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7</a:t>
            </a:fld>
            <a:endParaRPr lang="ru-RU"/>
          </a:p>
        </p:txBody>
      </p:sp>
      <p:pic>
        <p:nvPicPr>
          <p:cNvPr id="7" name="Объект 5">
            <a:extLst>
              <a:ext uri="{FF2B5EF4-FFF2-40B4-BE49-F238E27FC236}">
                <a16:creationId xmlns="" xmlns:a16="http://schemas.microsoft.com/office/drawing/2014/main" id="{E243E9F1-4EF2-4C14-91E5-30A126CED4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3241" y="2231812"/>
            <a:ext cx="1458200" cy="69313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23A3C955-5FF1-4329-8EB5-03D3E4F44E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800" y="2105131"/>
            <a:ext cx="1024354" cy="83241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50548B8C-4D66-46A2-AF25-3B63FA097A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063271"/>
            <a:ext cx="1427239" cy="78600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4D3AA853-A12A-462B-93CD-1C5D0677ED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989042"/>
            <a:ext cx="924395" cy="92439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2383C1E9-2FF9-434C-ABE8-E11FEE4E6B7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540" y="2122131"/>
            <a:ext cx="1227834" cy="744141"/>
          </a:xfrm>
          <a:prstGeom prst="rect">
            <a:avLst/>
          </a:prstGeom>
        </p:spPr>
      </p:pic>
      <p:pic>
        <p:nvPicPr>
          <p:cNvPr id="13" name="Picture 2" descr="European co-operation for Accreditation - European Accreditation">
            <a:extLst>
              <a:ext uri="{FF2B5EF4-FFF2-40B4-BE49-F238E27FC236}">
                <a16:creationId xmlns="" xmlns:a16="http://schemas.microsoft.com/office/drawing/2014/main" id="{1DD8DF03-AC82-45D1-B004-FAEDF59F32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340" y="2034477"/>
            <a:ext cx="1364332" cy="919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95EA91F2-C04D-4C9E-B25B-360B4DE1DCEE}"/>
              </a:ext>
            </a:extLst>
          </p:cNvPr>
          <p:cNvSpPr txBox="1"/>
          <p:nvPr/>
        </p:nvSpPr>
        <p:spPr>
          <a:xfrm>
            <a:off x="680425" y="3847118"/>
            <a:ext cx="1836000" cy="11297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350"/>
              </a:spcAft>
            </a:pPr>
            <a:r>
              <a:rPr lang="ru-RU" sz="2400" b="1" dirty="0"/>
              <a:t>МИССИЯ</a:t>
            </a:r>
            <a:endParaRPr lang="x-none" sz="2400" b="1" dirty="0"/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E9973486-2B9D-41B8-B445-9D77BA4D8BEC}"/>
              </a:ext>
            </a:extLst>
          </p:cNvPr>
          <p:cNvSpPr txBox="1"/>
          <p:nvPr/>
        </p:nvSpPr>
        <p:spPr>
          <a:xfrm>
            <a:off x="6672326" y="3847118"/>
            <a:ext cx="1836000" cy="11297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350"/>
              </a:spcAft>
            </a:pPr>
            <a:r>
              <a:rPr lang="ru-RU" sz="2400" b="1" dirty="0"/>
              <a:t>ЦЕННОСТИ </a:t>
            </a:r>
            <a:endParaRPr lang="x-none" sz="2400" b="1" dirty="0"/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19DB306B-D9E1-4C8E-B1BA-F5DE868D4A96}"/>
              </a:ext>
            </a:extLst>
          </p:cNvPr>
          <p:cNvSpPr txBox="1"/>
          <p:nvPr/>
        </p:nvSpPr>
        <p:spPr>
          <a:xfrm>
            <a:off x="3948456" y="3857795"/>
            <a:ext cx="1836000" cy="11297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350"/>
              </a:spcAft>
            </a:pPr>
            <a:r>
              <a:rPr lang="ru-RU" sz="2400" b="1" dirty="0"/>
              <a:t>ВИДЕНИЕ</a:t>
            </a:r>
            <a:endParaRPr lang="x-none" sz="2400" b="1" dirty="0"/>
          </a:p>
        </p:txBody>
      </p:sp>
      <p:pic>
        <p:nvPicPr>
          <p:cNvPr id="2050" name="Picture 2" descr="облако слов">
            <a:extLst>
              <a:ext uri="{FF2B5EF4-FFF2-40B4-BE49-F238E27FC236}">
                <a16:creationId xmlns="" xmlns:a16="http://schemas.microsoft.com/office/drawing/2014/main" id="{C794FD6E-E64B-4A99-AFB6-4B51D0657F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40" y="4525743"/>
            <a:ext cx="2944654" cy="1495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облако слов">
            <a:extLst>
              <a:ext uri="{FF2B5EF4-FFF2-40B4-BE49-F238E27FC236}">
                <a16:creationId xmlns="" xmlns:a16="http://schemas.microsoft.com/office/drawing/2014/main" id="{F2B2EB4B-ABCF-4A31-A11B-912FFDE8C5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3661" y="4525744"/>
            <a:ext cx="2926874" cy="1484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облако слов">
            <a:extLst>
              <a:ext uri="{FF2B5EF4-FFF2-40B4-BE49-F238E27FC236}">
                <a16:creationId xmlns="" xmlns:a16="http://schemas.microsoft.com/office/drawing/2014/main" id="{6B5CEB79-443A-4688-BB0A-5E2A488F60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8157" y="4525743"/>
            <a:ext cx="2884564" cy="1484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0489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Миссия ЕААС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Развитие инфраструктуры аккредитации Евразийского региона в соответствии с международными подходами в целях обеспечения международного признания и удовлетворения внутренней потребности региона в достоверной/надежной оценке соответствия. Создание условий для реализации принципа «Испытано/сертифицировано в ЕААС – признано везде».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52351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Миссия </a:t>
            </a:r>
            <a:r>
              <a:rPr lang="ru-RU" dirty="0" smtClean="0"/>
              <a:t>ЕААС (1)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4546848" cy="45259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/>
              <a:t>Развитие инфраструктуры аккредитации Евразийского региона в соответствии с международными подходами в целях обеспечения международного признания и удовлетворения внутренней потребности региона в достоверной/надежной оценке соответствия. Создание условий для реализации принципа «Испытано/сертифицировано в ЕААС – признано везде</a:t>
            </a:r>
            <a:r>
              <a:rPr lang="ru-RU" dirty="0" smtClean="0"/>
              <a:t>».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580112" y="1607497"/>
            <a:ext cx="338437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ru-RU" sz="2000" dirty="0" smtClean="0"/>
              <a:t>ВОПРОСЫ ДЛЯ КОНТРОЛЯ: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endParaRPr lang="ru-RU" sz="2000" dirty="0" smtClean="0"/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ru-RU" sz="2000" b="1" dirty="0" smtClean="0"/>
              <a:t>Что</a:t>
            </a:r>
            <a:r>
              <a:rPr lang="ru-RU" sz="2000" dirty="0" smtClean="0"/>
              <a:t> мы делаем?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ru-RU" sz="2000" b="1" dirty="0" smtClean="0"/>
              <a:t>Для </a:t>
            </a:r>
            <a:r>
              <a:rPr lang="ru-RU" sz="2000" b="1" dirty="0"/>
              <a:t>кого </a:t>
            </a:r>
            <a:r>
              <a:rPr lang="ru-RU" sz="2000" dirty="0"/>
              <a:t>мы это делаем?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ru-RU" sz="2000" b="1" dirty="0" smtClean="0"/>
              <a:t>Где </a:t>
            </a:r>
            <a:r>
              <a:rPr lang="ru-RU" sz="2000" b="1" dirty="0"/>
              <a:t>географически </a:t>
            </a:r>
            <a:r>
              <a:rPr lang="ru-RU" sz="2000" dirty="0"/>
              <a:t>мы это делаем?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ru-RU" sz="2000" b="1" dirty="0" smtClean="0"/>
              <a:t>Как</a:t>
            </a:r>
            <a:r>
              <a:rPr lang="ru-RU" sz="2000" dirty="0" smtClean="0"/>
              <a:t> </a:t>
            </a:r>
            <a:r>
              <a:rPr lang="ru-RU" sz="2000" dirty="0"/>
              <a:t>мы это делаем? (Что делает </a:t>
            </a:r>
            <a:r>
              <a:rPr lang="ru-RU" sz="2000" dirty="0" smtClean="0"/>
              <a:t>нас уникальными? </a:t>
            </a:r>
            <a:r>
              <a:rPr lang="ru-RU" sz="2000" dirty="0"/>
              <a:t>Каковы наши конкурентные преимущества?)</a:t>
            </a:r>
          </a:p>
          <a:p>
            <a:pPr marL="342900" lvl="0" indent="-342900">
              <a:spcBef>
                <a:spcPts val="600"/>
              </a:spcBef>
              <a:buFont typeface="+mj-lt"/>
              <a:buAutoNum type="arabicPeriod"/>
              <a:defRPr/>
            </a:pPr>
            <a:r>
              <a:rPr lang="ru-RU" sz="2000" b="1" dirty="0" smtClean="0"/>
              <a:t>Что </a:t>
            </a:r>
            <a:r>
              <a:rPr lang="ru-RU" sz="2000" b="1" dirty="0"/>
              <a:t>мы не делаем</a:t>
            </a:r>
            <a:r>
              <a:rPr lang="ru-RU" sz="2000" dirty="0"/>
              <a:t>, и не будем делать?</a:t>
            </a:r>
          </a:p>
        </p:txBody>
      </p:sp>
    </p:spTree>
    <p:extLst>
      <p:ext uri="{BB962C8B-B14F-4D97-AF65-F5344CB8AC3E}">
        <p14:creationId xmlns:p14="http://schemas.microsoft.com/office/powerpoint/2010/main" val="51195852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3">
      <a:dk1>
        <a:srgbClr val="4D4D4D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FF0066"/>
      </a:accent2>
      <a:accent3>
        <a:srgbClr val="CC66FF"/>
      </a:accent3>
      <a:accent4>
        <a:srgbClr val="8064A2"/>
      </a:accent4>
      <a:accent5>
        <a:srgbClr val="4BACC6"/>
      </a:accent5>
      <a:accent6>
        <a:srgbClr val="FF9900"/>
      </a:accent6>
      <a:hlink>
        <a:srgbClr val="0000FF"/>
      </a:hlink>
      <a:folHlink>
        <a:srgbClr val="800080"/>
      </a:folHlink>
    </a:clrScheme>
    <a:fontScheme name="Другая 2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1144</TotalTime>
  <Words>508</Words>
  <Application>Microsoft Office PowerPoint</Application>
  <PresentationFormat>Экран (4:3)</PresentationFormat>
  <Paragraphs>103</Paragraphs>
  <Slides>14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 Unicode MS</vt:lpstr>
      <vt:lpstr>Arial</vt:lpstr>
      <vt:lpstr>Arial Narrow</vt:lpstr>
      <vt:lpstr>Calibri</vt:lpstr>
      <vt:lpstr>Century Gothic</vt:lpstr>
      <vt:lpstr>Тема Office</vt:lpstr>
      <vt:lpstr>Миссия, видение, ценности Евразийского сотрудничества по аккредитации  </vt:lpstr>
      <vt:lpstr>Презентация PowerPoint</vt:lpstr>
      <vt:lpstr>IAF/ILAC A1:03/2020 Многосторонние соглашения IAF/ILAC о взаимном признании (соглашения): требования и процедуры оценки региональной группы</vt:lpstr>
      <vt:lpstr>Цели ЕААС согласно Устава</vt:lpstr>
      <vt:lpstr>Миссия организации</vt:lpstr>
      <vt:lpstr>Презентация PowerPoint</vt:lpstr>
      <vt:lpstr>МИССИИ, ВИДЕНИЕ, ЦЕННОСТИ РОА</vt:lpstr>
      <vt:lpstr>Миссия ЕААС</vt:lpstr>
      <vt:lpstr>Миссия ЕААС (1)</vt:lpstr>
      <vt:lpstr>Видение организации</vt:lpstr>
      <vt:lpstr>Видение ЕААС</vt:lpstr>
      <vt:lpstr>Ценности ЕААС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</dc:title>
  <dc:creator>Malgina</dc:creator>
  <cp:lastModifiedBy>Мальгина Эмма Николаевна</cp:lastModifiedBy>
  <cp:revision>86</cp:revision>
  <cp:lastPrinted>2021-05-19T05:28:40Z</cp:lastPrinted>
  <dcterms:created xsi:type="dcterms:W3CDTF">2014-05-22T08:39:26Z</dcterms:created>
  <dcterms:modified xsi:type="dcterms:W3CDTF">2021-05-19T09:04:00Z</dcterms:modified>
</cp:coreProperties>
</file>